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8"/>
  </p:notesMasterIdLst>
  <p:handoutMasterIdLst>
    <p:handoutMasterId r:id="rId9"/>
  </p:handoutMasterIdLst>
  <p:sldIdLst>
    <p:sldId id="267" r:id="rId2"/>
    <p:sldId id="261" r:id="rId3"/>
    <p:sldId id="262" r:id="rId4"/>
    <p:sldId id="263" r:id="rId5"/>
    <p:sldId id="265" r:id="rId6"/>
    <p:sldId id="268" r:id="rId7"/>
  </p:sldIdLst>
  <p:sldSz cx="12192000" cy="6858000"/>
  <p:notesSz cx="6400800" cy="117332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894">
          <p15:clr>
            <a:srgbClr val="A4A3A4"/>
          </p15:clr>
        </p15:guide>
        <p15:guide id="4" pos="71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C9FFBF"/>
    <a:srgbClr val="E418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34" autoAdjust="0"/>
    <p:restoredTop sz="94609" autoAdjust="0"/>
  </p:normalViewPr>
  <p:slideViewPr>
    <p:cSldViewPr>
      <p:cViewPr>
        <p:scale>
          <a:sx n="100" d="100"/>
          <a:sy n="100" d="100"/>
        </p:scale>
        <p:origin x="-152" y="544"/>
      </p:cViewPr>
      <p:guideLst>
        <p:guide orient="horz" pos="2160"/>
        <p:guide orient="horz" pos="894"/>
        <p:guide pos="3840"/>
        <p:guide pos="71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6656"/>
    </p:cViewPr>
  </p:sorterViewPr>
  <p:notesViewPr>
    <p:cSldViewPr>
      <p:cViewPr varScale="1">
        <p:scale>
          <a:sx n="66" d="100"/>
          <a:sy n="66" d="100"/>
        </p:scale>
        <p:origin x="31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handoutMaster" Target="handoutMasters/handoutMaster1.xml"/><Relationship Id="rId10" Type="http://schemas.openxmlformats.org/officeDocument/2006/relationships/printerSettings" Target="printerSettings/printerSettings1.bin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FA73982-C5C2-4645-BFC1-B0AF9FDAC168}" type="doc">
      <dgm:prSet loTypeId="urn:microsoft.com/office/officeart/2005/8/layout/hProcess3" loCatId="" qsTypeId="urn:microsoft.com/office/officeart/2005/8/quickstyle/simple4" qsCatId="simple" csTypeId="urn:microsoft.com/office/officeart/2005/8/colors/accent1_2" csCatId="accent1" phldr="1"/>
      <dgm:spPr/>
    </dgm:pt>
    <dgm:pt modelId="{3795D55F-F361-E140-BCBA-E72D02A7D3A3}">
      <dgm:prSet phldrT="[Text]"/>
      <dgm:spPr/>
      <dgm:t>
        <a:bodyPr/>
        <a:lstStyle/>
        <a:p>
          <a:r>
            <a:rPr lang="en-US" dirty="0" smtClean="0"/>
            <a:t>Image Filter</a:t>
          </a:r>
          <a:endParaRPr lang="en-US" dirty="0"/>
        </a:p>
      </dgm:t>
    </dgm:pt>
    <dgm:pt modelId="{62EC8AB1-22AF-4C44-B0EC-40AA8A6C2F58}" type="parTrans" cxnId="{A1B26ACA-FE6C-DB44-8FE8-86C88FEAF6AC}">
      <dgm:prSet/>
      <dgm:spPr/>
      <dgm:t>
        <a:bodyPr/>
        <a:lstStyle/>
        <a:p>
          <a:endParaRPr lang="en-US"/>
        </a:p>
      </dgm:t>
    </dgm:pt>
    <dgm:pt modelId="{35BA04CB-91DC-B649-B6E7-B5C206BB8A9A}" type="sibTrans" cxnId="{A1B26ACA-FE6C-DB44-8FE8-86C88FEAF6AC}">
      <dgm:prSet/>
      <dgm:spPr/>
      <dgm:t>
        <a:bodyPr/>
        <a:lstStyle/>
        <a:p>
          <a:endParaRPr lang="en-US"/>
        </a:p>
      </dgm:t>
    </dgm:pt>
    <dgm:pt modelId="{372EE381-93BD-DC4E-87F2-07EB3C5DCFB4}" type="pres">
      <dgm:prSet presAssocID="{AFA73982-C5C2-4645-BFC1-B0AF9FDAC168}" presName="Name0" presStyleCnt="0">
        <dgm:presLayoutVars>
          <dgm:dir/>
          <dgm:animLvl val="lvl"/>
          <dgm:resizeHandles val="exact"/>
        </dgm:presLayoutVars>
      </dgm:prSet>
      <dgm:spPr/>
    </dgm:pt>
    <dgm:pt modelId="{AC250E6A-789C-7D42-90FE-95AAC4DF5466}" type="pres">
      <dgm:prSet presAssocID="{AFA73982-C5C2-4645-BFC1-B0AF9FDAC168}" presName="dummy" presStyleCnt="0"/>
      <dgm:spPr/>
    </dgm:pt>
    <dgm:pt modelId="{A43054AB-F41E-0442-94EC-A2FFC553D33D}" type="pres">
      <dgm:prSet presAssocID="{AFA73982-C5C2-4645-BFC1-B0AF9FDAC168}" presName="linH" presStyleCnt="0"/>
      <dgm:spPr/>
    </dgm:pt>
    <dgm:pt modelId="{7BC88D31-DB91-EA49-9213-2BBED26BFD32}" type="pres">
      <dgm:prSet presAssocID="{AFA73982-C5C2-4645-BFC1-B0AF9FDAC168}" presName="padding1" presStyleCnt="0"/>
      <dgm:spPr/>
    </dgm:pt>
    <dgm:pt modelId="{98F687B6-4876-1047-9A1E-AB4E7497C814}" type="pres">
      <dgm:prSet presAssocID="{3795D55F-F361-E140-BCBA-E72D02A7D3A3}" presName="linV" presStyleCnt="0"/>
      <dgm:spPr/>
    </dgm:pt>
    <dgm:pt modelId="{BF84230B-CF57-0D4D-B55E-86E618ED12CD}" type="pres">
      <dgm:prSet presAssocID="{3795D55F-F361-E140-BCBA-E72D02A7D3A3}" presName="spVertical1" presStyleCnt="0"/>
      <dgm:spPr/>
    </dgm:pt>
    <dgm:pt modelId="{70B512CA-6F10-0841-8DA0-BBEA17770EA6}" type="pres">
      <dgm:prSet presAssocID="{3795D55F-F361-E140-BCBA-E72D02A7D3A3}" presName="parTx" presStyleLbl="revTx" presStyleIdx="0" presStyleCnt="1" custAng="20008371" custScaleX="20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4ED778-E8F1-FE4A-8776-461C5CB94CAC}" type="pres">
      <dgm:prSet presAssocID="{3795D55F-F361-E140-BCBA-E72D02A7D3A3}" presName="spVertical2" presStyleCnt="0"/>
      <dgm:spPr/>
    </dgm:pt>
    <dgm:pt modelId="{56FC1AFA-FEB0-A845-99FD-B30659C0E4C2}" type="pres">
      <dgm:prSet presAssocID="{3795D55F-F361-E140-BCBA-E72D02A7D3A3}" presName="spVertical3" presStyleCnt="0"/>
      <dgm:spPr/>
    </dgm:pt>
    <dgm:pt modelId="{93CE24BC-293D-8243-A5F7-8C0F50F60EAE}" type="pres">
      <dgm:prSet presAssocID="{AFA73982-C5C2-4645-BFC1-B0AF9FDAC168}" presName="padding2" presStyleCnt="0"/>
      <dgm:spPr/>
    </dgm:pt>
    <dgm:pt modelId="{B6F105B3-8530-504D-851C-A3DE93AC28E8}" type="pres">
      <dgm:prSet presAssocID="{AFA73982-C5C2-4645-BFC1-B0AF9FDAC168}" presName="negArrow" presStyleCnt="0"/>
      <dgm:spPr/>
    </dgm:pt>
    <dgm:pt modelId="{A0C5857E-3E3F-E645-8F2A-A7559B493C7C}" type="pres">
      <dgm:prSet presAssocID="{AFA73982-C5C2-4645-BFC1-B0AF9FDAC168}" presName="backgroundArrow" presStyleLbl="node1" presStyleIdx="0" presStyleCnt="1" custAng="20008371" custLinFactNeighborX="5601" custLinFactNeighborY="2212"/>
      <dgm:spPr/>
    </dgm:pt>
  </dgm:ptLst>
  <dgm:cxnLst>
    <dgm:cxn modelId="{A1B26ACA-FE6C-DB44-8FE8-86C88FEAF6AC}" srcId="{AFA73982-C5C2-4645-BFC1-B0AF9FDAC168}" destId="{3795D55F-F361-E140-BCBA-E72D02A7D3A3}" srcOrd="0" destOrd="0" parTransId="{62EC8AB1-22AF-4C44-B0EC-40AA8A6C2F58}" sibTransId="{35BA04CB-91DC-B649-B6E7-B5C206BB8A9A}"/>
    <dgm:cxn modelId="{F2E324D1-68C3-654B-87B3-5A0C68D3F9C1}" type="presOf" srcId="{3795D55F-F361-E140-BCBA-E72D02A7D3A3}" destId="{70B512CA-6F10-0841-8DA0-BBEA17770EA6}" srcOrd="0" destOrd="0" presId="urn:microsoft.com/office/officeart/2005/8/layout/hProcess3"/>
    <dgm:cxn modelId="{22CB47F4-B7B0-3D44-8F17-7EF652F52CB3}" type="presOf" srcId="{AFA73982-C5C2-4645-BFC1-B0AF9FDAC168}" destId="{372EE381-93BD-DC4E-87F2-07EB3C5DCFB4}" srcOrd="0" destOrd="0" presId="urn:microsoft.com/office/officeart/2005/8/layout/hProcess3"/>
    <dgm:cxn modelId="{B06883CE-7B75-6448-88D6-B81D0B06E78B}" type="presParOf" srcId="{372EE381-93BD-DC4E-87F2-07EB3C5DCFB4}" destId="{AC250E6A-789C-7D42-90FE-95AAC4DF5466}" srcOrd="0" destOrd="0" presId="urn:microsoft.com/office/officeart/2005/8/layout/hProcess3"/>
    <dgm:cxn modelId="{BA41141D-C541-2E46-B3E5-F309E0F1795B}" type="presParOf" srcId="{372EE381-93BD-DC4E-87F2-07EB3C5DCFB4}" destId="{A43054AB-F41E-0442-94EC-A2FFC553D33D}" srcOrd="1" destOrd="0" presId="urn:microsoft.com/office/officeart/2005/8/layout/hProcess3"/>
    <dgm:cxn modelId="{C1B31982-4E52-D246-A99F-65F8AFE9B5AC}" type="presParOf" srcId="{A43054AB-F41E-0442-94EC-A2FFC553D33D}" destId="{7BC88D31-DB91-EA49-9213-2BBED26BFD32}" srcOrd="0" destOrd="0" presId="urn:microsoft.com/office/officeart/2005/8/layout/hProcess3"/>
    <dgm:cxn modelId="{49CF9795-09FD-E945-9E29-3C380561850D}" type="presParOf" srcId="{A43054AB-F41E-0442-94EC-A2FFC553D33D}" destId="{98F687B6-4876-1047-9A1E-AB4E7497C814}" srcOrd="1" destOrd="0" presId="urn:microsoft.com/office/officeart/2005/8/layout/hProcess3"/>
    <dgm:cxn modelId="{59C14FC1-3977-1C40-89B4-5862FDE71D8D}" type="presParOf" srcId="{98F687B6-4876-1047-9A1E-AB4E7497C814}" destId="{BF84230B-CF57-0D4D-B55E-86E618ED12CD}" srcOrd="0" destOrd="0" presId="urn:microsoft.com/office/officeart/2005/8/layout/hProcess3"/>
    <dgm:cxn modelId="{0BC80D3D-C8AD-834E-B97F-D350EA53CBF2}" type="presParOf" srcId="{98F687B6-4876-1047-9A1E-AB4E7497C814}" destId="{70B512CA-6F10-0841-8DA0-BBEA17770EA6}" srcOrd="1" destOrd="0" presId="urn:microsoft.com/office/officeart/2005/8/layout/hProcess3"/>
    <dgm:cxn modelId="{500C5452-ED47-5C46-8337-A76CB4C83E9F}" type="presParOf" srcId="{98F687B6-4876-1047-9A1E-AB4E7497C814}" destId="{D44ED778-E8F1-FE4A-8776-461C5CB94CAC}" srcOrd="2" destOrd="0" presId="urn:microsoft.com/office/officeart/2005/8/layout/hProcess3"/>
    <dgm:cxn modelId="{CDBABF48-0666-5248-A3B5-069458785627}" type="presParOf" srcId="{98F687B6-4876-1047-9A1E-AB4E7497C814}" destId="{56FC1AFA-FEB0-A845-99FD-B30659C0E4C2}" srcOrd="3" destOrd="0" presId="urn:microsoft.com/office/officeart/2005/8/layout/hProcess3"/>
    <dgm:cxn modelId="{DE3AEDB5-8DBF-3C41-B242-F2EC178AFC65}" type="presParOf" srcId="{A43054AB-F41E-0442-94EC-A2FFC553D33D}" destId="{93CE24BC-293D-8243-A5F7-8C0F50F60EAE}" srcOrd="2" destOrd="0" presId="urn:microsoft.com/office/officeart/2005/8/layout/hProcess3"/>
    <dgm:cxn modelId="{27DA0D6B-9A08-F54A-8B1C-11D36BBEC34C}" type="presParOf" srcId="{A43054AB-F41E-0442-94EC-A2FFC553D33D}" destId="{B6F105B3-8530-504D-851C-A3DE93AC28E8}" srcOrd="3" destOrd="0" presId="urn:microsoft.com/office/officeart/2005/8/layout/hProcess3"/>
    <dgm:cxn modelId="{3BE3381A-4FC3-784C-8046-813AE48419F6}" type="presParOf" srcId="{A43054AB-F41E-0442-94EC-A2FFC553D33D}" destId="{A0C5857E-3E3F-E645-8F2A-A7559B493C7C}" srcOrd="4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0C5857E-3E3F-E645-8F2A-A7559B493C7C}">
      <dsp:nvSpPr>
        <dsp:cNvPr id="0" name=""/>
        <dsp:cNvSpPr/>
      </dsp:nvSpPr>
      <dsp:spPr>
        <a:xfrm rot="20008371">
          <a:off x="0" y="72139"/>
          <a:ext cx="2955776" cy="2016000"/>
        </a:xfrm>
        <a:prstGeom prst="rightArrow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0B512CA-6F10-0841-8DA0-BBEA17770EA6}">
      <dsp:nvSpPr>
        <dsp:cNvPr id="0" name=""/>
        <dsp:cNvSpPr/>
      </dsp:nvSpPr>
      <dsp:spPr>
        <a:xfrm rot="20008371">
          <a:off x="239146" y="531546"/>
          <a:ext cx="2421051" cy="1008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284480" rIns="0" bIns="28448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kern="1200" dirty="0" smtClean="0"/>
            <a:t>Image Filter</a:t>
          </a:r>
          <a:endParaRPr lang="en-US" sz="2800" kern="1200" dirty="0"/>
        </a:p>
      </dsp:txBody>
      <dsp:txXfrm>
        <a:off x="239146" y="531546"/>
        <a:ext cx="2421051" cy="1008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99F3BCFE-B382-4373-9F03-27C788E76C2D}" type="datetimeFigureOut">
              <a:rPr lang="en-NZ" smtClean="0"/>
              <a:t>19/10/15</a:t>
            </a:fld>
            <a:endParaRPr lang="en-NZ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F983561C-BF41-4F19-B438-F515FE457AAC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608785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625640" y="1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/>
          <a:lstStyle>
            <a:lvl1pPr algn="r">
              <a:defRPr sz="1200"/>
            </a:lvl1pPr>
          </a:lstStyle>
          <a:p>
            <a:fld id="{C1487B47-B2E2-4A7A-B7D7-D2EFDEC1F101}" type="datetimeFigureOut">
              <a:rPr lang="en-NZ" smtClean="0"/>
              <a:t>19/10/15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09613" y="881063"/>
            <a:ext cx="7820026" cy="43989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68" tIns="47384" rIns="94768" bIns="47384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40081" y="5573277"/>
            <a:ext cx="5120640" cy="5279946"/>
          </a:xfrm>
          <a:prstGeom prst="rect">
            <a:avLst/>
          </a:prstGeom>
        </p:spPr>
        <p:txBody>
          <a:bodyPr vert="horz" lIns="94768" tIns="47384" rIns="94768" bIns="47384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25640" y="11144516"/>
            <a:ext cx="2773680" cy="586661"/>
          </a:xfrm>
          <a:prstGeom prst="rect">
            <a:avLst/>
          </a:prstGeom>
        </p:spPr>
        <p:txBody>
          <a:bodyPr vert="horz" lIns="94768" tIns="47384" rIns="94768" bIns="47384" rtlCol="0" anchor="b"/>
          <a:lstStyle>
            <a:lvl1pPr algn="r">
              <a:defRPr sz="1200"/>
            </a:lvl1pPr>
          </a:lstStyle>
          <a:p>
            <a:fld id="{25EC621D-1084-4CA5-A894-D4D57C63AD2B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758278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Tree is a Kauri – and this one is the second largest</a:t>
            </a:r>
            <a:r>
              <a:rPr lang="en-US" baseline="0" dirty="0" smtClean="0"/>
              <a:t> in NZ! Concept slide.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2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Remind student about ARFF</a:t>
            </a:r>
            <a:r>
              <a:rPr lang="en-US" baseline="0" dirty="0" smtClean="0"/>
              <a:t> files. Left dataset is unusual – its just filename and class. Right dataset is more standard.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3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Show this briefly but switch to WEKA for a demo. Use the butterfly/owls dataset and the MPEG7</a:t>
            </a:r>
            <a:r>
              <a:rPr lang="en-US" baseline="0" dirty="0" smtClean="0"/>
              <a:t> Color Layout filter. Use the Naïve Bayes classifier. </a:t>
            </a:r>
            <a:r>
              <a:rPr lang="en-US" dirty="0" smtClean="0"/>
              <a:t>Say that the steps can</a:t>
            </a:r>
            <a:r>
              <a:rPr lang="en-US" baseline="0" dirty="0" smtClean="0"/>
              <a:t> be viewed for longer if you download the slides.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4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566660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an example of applying both filters in conjunction. Give an example of using </a:t>
            </a:r>
            <a:r>
              <a:rPr lang="en-US" dirty="0" err="1" smtClean="0"/>
              <a:t>FilteredClassifier</a:t>
            </a:r>
            <a:r>
              <a:rPr lang="en-US" baseline="0" dirty="0" smtClean="0"/>
              <a:t> to ID the incorrectly predicted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5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207513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Given an example of applying both filters in conjunction. Give an example of using </a:t>
            </a:r>
            <a:r>
              <a:rPr lang="en-US" dirty="0" err="1" smtClean="0"/>
              <a:t>FilteredClassifier</a:t>
            </a:r>
            <a:r>
              <a:rPr lang="en-US" baseline="0" dirty="0" smtClean="0"/>
              <a:t> to ID the incorrectly predicted image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EC621D-1084-4CA5-A894-D4D57C63AD2B}" type="slidenum">
              <a:rPr lang="en-NZ" smtClean="0"/>
              <a:t>6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207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urse organis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Lesson X.Y: Lesson Title</a:t>
            </a:r>
            <a:endParaRPr lang="en-NZ" dirty="0"/>
          </a:p>
        </p:txBody>
      </p:sp>
      <p:sp>
        <p:nvSpPr>
          <p:cNvPr id="2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430670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c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352928" cy="4392488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1800" i="1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43790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2388014"/>
            <a:ext cx="10153128" cy="3633274"/>
          </a:xfrm>
        </p:spPr>
        <p:txBody>
          <a:bodyPr>
            <a:normAutofit/>
          </a:bodyPr>
          <a:lstStyle>
            <a:lvl1pPr marL="482400" indent="-482400">
              <a:spcBef>
                <a:spcPts val="480"/>
              </a:spcBef>
              <a:buFont typeface="Wingdings" panose="05000000000000000000" pitchFamily="2" charset="2"/>
              <a:buChar char="v"/>
              <a:defRPr sz="24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000" b="0" i="0"/>
            </a:lvl2pPr>
            <a:lvl3pPr marL="1790700" indent="-352425">
              <a:buFont typeface="Arial" panose="020B0604020202020204" pitchFamily="34" charset="0"/>
              <a:buChar char="•"/>
              <a:defRPr sz="1800"/>
            </a:lvl3pPr>
            <a:lvl4pPr marL="1943100" indent="-238125">
              <a:buFont typeface="Wingdings" panose="05000000000000000000" pitchFamily="2" charset="2"/>
              <a:buChar char="§"/>
              <a:defRPr sz="18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1" y="6490695"/>
            <a:ext cx="4742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rgbClr val="E41815"/>
                </a:solidFill>
              </a:defRPr>
            </a:lvl1pPr>
          </a:lstStyle>
          <a:p>
            <a:fld id="{727E8B00-8A14-44AC-9586-63D87971BCE9}" type="slidenum">
              <a:rPr lang="en-NZ" smtClean="0"/>
              <a:pPr/>
              <a:t>‹#›</a:t>
            </a:fld>
            <a:endParaRPr lang="en-NZ" dirty="0"/>
          </a:p>
        </p:txBody>
      </p:sp>
      <p:sp>
        <p:nvSpPr>
          <p:cNvPr id="5" name="Text Placeholder 4" title="Sub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1415480" y="1412776"/>
            <a:ext cx="10369152" cy="5032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2800" b="1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 lvl="0"/>
            <a:r>
              <a:rPr lang="en-US" dirty="0" smtClean="0"/>
              <a:t>Subtitle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</p:spPr>
        <p:txBody>
          <a:bodyPr/>
          <a:lstStyle>
            <a:lvl1pPr>
              <a:defRPr>
                <a:solidFill>
                  <a:srgbClr val="E41815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217979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0"/>
            <a:ext cx="8438727" cy="980728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8856984" cy="3816424"/>
          </a:xfrm>
        </p:spPr>
        <p:txBody>
          <a:bodyPr>
            <a:normAutofit/>
          </a:bodyPr>
          <a:lstStyle>
            <a:lvl1pPr marL="457200" indent="-457200">
              <a:spcBef>
                <a:spcPts val="480"/>
              </a:spcBef>
              <a:buFont typeface="Wingdings" panose="05000000000000000000" pitchFamily="2" charset="2"/>
              <a:buChar char="v"/>
              <a:defRPr sz="2800"/>
            </a:lvl1pPr>
            <a:lvl2pPr marL="895350" indent="-352425">
              <a:spcBef>
                <a:spcPts val="480"/>
              </a:spcBef>
              <a:buFont typeface="Calibri" panose="020F0502020204030204" pitchFamily="34" charset="0"/>
              <a:buChar char="–"/>
              <a:defRPr sz="24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0"/>
          </p:nvPr>
        </p:nvSpPr>
        <p:spPr>
          <a:xfrm>
            <a:off x="1631504" y="5326995"/>
            <a:ext cx="7128792" cy="1224136"/>
          </a:xfrm>
        </p:spPr>
        <p:txBody>
          <a:bodyPr>
            <a:noAutofit/>
          </a:bodyPr>
          <a:lstStyle>
            <a:lvl1pPr marL="0" indent="0">
              <a:spcBef>
                <a:spcPts val="480"/>
              </a:spcBef>
              <a:buFontTx/>
              <a:buNone/>
              <a:defRPr sz="2400" b="1"/>
            </a:lvl1pPr>
            <a:lvl2pPr marL="360363" indent="-360363">
              <a:spcBef>
                <a:spcPts val="480"/>
              </a:spcBef>
              <a:buFont typeface="Wingdings" panose="05000000000000000000" pitchFamily="2" charset="2"/>
              <a:buChar char="v"/>
              <a:defRPr sz="2000" i="0"/>
            </a:lvl2pPr>
            <a:lvl3pPr marL="1790700" indent="-352425">
              <a:buFont typeface="Arial" panose="020B0604020202020204" pitchFamily="34" charset="0"/>
              <a:buChar char="•"/>
              <a:defRPr sz="2000"/>
            </a:lvl3pPr>
            <a:lvl4pPr marL="1943100" indent="-238125">
              <a:buFont typeface="Wingdings" panose="05000000000000000000" pitchFamily="2" charset="2"/>
              <a:buChar char="§"/>
              <a:defRPr sz="2000" i="1"/>
            </a:lvl4pPr>
            <a:lvl5pPr marL="1828800" indent="0">
              <a:buFont typeface="Wingdings" panose="05000000000000000000" pitchFamily="2" charset="2"/>
              <a:buNone/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446676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6599848"/>
            <a:ext cx="12192000" cy="2581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 sz="180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0"/>
            <a:ext cx="9038795" cy="980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NZ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12783"/>
            <a:ext cx="10972800" cy="47133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NZ" dirty="0"/>
          </a:p>
        </p:txBody>
      </p:sp>
    </p:spTree>
    <p:extLst>
      <p:ext uri="{BB962C8B-B14F-4D97-AF65-F5344CB8AC3E}">
        <p14:creationId xmlns:p14="http://schemas.microsoft.com/office/powerpoint/2010/main" val="107540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6" r:id="rId2"/>
    <p:sldLayoutId id="2147483664" r:id="rId3"/>
    <p:sldLayoutId id="2147483709" r:id="rId4"/>
  </p:sldLayoutIdLs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200" b="1" i="1" kern="1200">
          <a:solidFill>
            <a:srgbClr val="E41815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 4.6: Application: Image Classification</a:t>
            </a:r>
            <a:endParaRPr lang="en-US" dirty="0"/>
          </a:p>
        </p:txBody>
      </p:sp>
      <p:grpSp>
        <p:nvGrpSpPr>
          <p:cNvPr id="15" name="Group 47"/>
          <p:cNvGrpSpPr>
            <a:grpSpLocks/>
          </p:cNvGrpSpPr>
          <p:nvPr/>
        </p:nvGrpSpPr>
        <p:grpSpPr bwMode="auto">
          <a:xfrm>
            <a:off x="1676400" y="1524000"/>
            <a:ext cx="4203576" cy="4856163"/>
            <a:chOff x="336" y="960"/>
            <a:chExt cx="3220" cy="3059"/>
          </a:xfrm>
          <a:solidFill>
            <a:srgbClr val="C9FFBF"/>
          </a:solidFill>
        </p:grpSpPr>
        <p:sp>
          <p:nvSpPr>
            <p:cNvPr id="16" name="Rectangle 48"/>
            <p:cNvSpPr>
              <a:spLocks noChangeArrowheads="1"/>
            </p:cNvSpPr>
            <p:nvPr/>
          </p:nvSpPr>
          <p:spPr bwMode="auto">
            <a:xfrm>
              <a:off x="336" y="96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 eaLnBrk="1" hangingPunct="1">
                <a:lnSpc>
                  <a:spcPct val="90000"/>
                </a:lnSpc>
              </a:pPr>
              <a:r>
                <a:rPr lang="en-US" sz="1800" dirty="0"/>
                <a:t>Class </a:t>
              </a:r>
              <a:r>
                <a:rPr lang="en-US" sz="1800" dirty="0" smtClean="0"/>
                <a:t>1</a:t>
              </a:r>
              <a:r>
                <a:rPr lang="en-US" b="1" dirty="0"/>
                <a:t>	</a:t>
              </a:r>
              <a:r>
                <a:rPr lang="en-US" sz="1800" b="1" dirty="0" smtClean="0"/>
                <a:t>Time series forecasting</a:t>
              </a:r>
            </a:p>
            <a:p>
              <a:pPr marL="806450" indent="-806450" eaLnBrk="1" hangingPunct="1">
                <a:lnSpc>
                  <a:spcPct val="90000"/>
                </a:lnSpc>
              </a:pPr>
              <a:endParaRPr lang="en-US" sz="1800" b="1" dirty="0"/>
            </a:p>
          </p:txBody>
        </p:sp>
        <p:sp>
          <p:nvSpPr>
            <p:cNvPr id="17" name="Rectangle 49"/>
            <p:cNvSpPr>
              <a:spLocks noChangeArrowheads="1"/>
            </p:cNvSpPr>
            <p:nvPr/>
          </p:nvSpPr>
          <p:spPr bwMode="auto">
            <a:xfrm>
              <a:off x="336" y="163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2</a:t>
              </a:r>
              <a:r>
                <a:rPr lang="en-US" b="1" dirty="0"/>
                <a:t>	</a:t>
              </a:r>
              <a:r>
                <a:rPr lang="en-US" b="1" dirty="0" smtClean="0"/>
                <a:t>Data stream mining</a:t>
              </a:r>
              <a:br>
                <a:rPr lang="en-US" b="1" dirty="0" smtClean="0"/>
              </a:br>
              <a:r>
                <a:rPr lang="en-US" b="1" dirty="0" smtClean="0"/>
                <a:t>in </a:t>
              </a:r>
              <a:r>
                <a:rPr lang="en-US" b="1" dirty="0" err="1" smtClean="0"/>
                <a:t>Weka</a:t>
              </a:r>
              <a:r>
                <a:rPr lang="en-US" b="1" dirty="0" smtClean="0"/>
                <a:t> and MOA</a:t>
              </a:r>
              <a:endParaRPr lang="en-US" b="1" dirty="0"/>
            </a:p>
          </p:txBody>
        </p:sp>
        <p:sp>
          <p:nvSpPr>
            <p:cNvPr id="18" name="Rectangle 50"/>
            <p:cNvSpPr>
              <a:spLocks noChangeArrowheads="1"/>
            </p:cNvSpPr>
            <p:nvPr/>
          </p:nvSpPr>
          <p:spPr bwMode="auto">
            <a:xfrm>
              <a:off x="336" y="2300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3</a:t>
              </a:r>
              <a:r>
                <a:rPr lang="en-US" b="1" dirty="0"/>
                <a:t>	</a:t>
              </a:r>
              <a:r>
                <a:rPr lang="en-US" b="1" dirty="0" smtClean="0"/>
                <a:t>Interfacing to R and other data mining packages</a:t>
              </a:r>
              <a:endParaRPr lang="en-US" b="1" dirty="0"/>
            </a:p>
          </p:txBody>
        </p:sp>
        <p:sp>
          <p:nvSpPr>
            <p:cNvPr id="19" name="Rectangle 51"/>
            <p:cNvSpPr>
              <a:spLocks noChangeArrowheads="1"/>
            </p:cNvSpPr>
            <p:nvPr/>
          </p:nvSpPr>
          <p:spPr bwMode="auto">
            <a:xfrm>
              <a:off x="336" y="2972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4</a:t>
              </a:r>
              <a:r>
                <a:rPr lang="en-US" b="1" dirty="0"/>
                <a:t>	</a:t>
              </a:r>
              <a:r>
                <a:rPr lang="en-US" b="1" dirty="0" smtClean="0"/>
                <a:t>Distributed processing with Apache Spark</a:t>
              </a:r>
              <a:endParaRPr lang="en-US" b="1" dirty="0"/>
            </a:p>
          </p:txBody>
        </p:sp>
        <p:sp>
          <p:nvSpPr>
            <p:cNvPr id="20" name="Rectangle 52"/>
            <p:cNvSpPr>
              <a:spLocks noChangeArrowheads="1"/>
            </p:cNvSpPr>
            <p:nvPr/>
          </p:nvSpPr>
          <p:spPr bwMode="auto">
            <a:xfrm>
              <a:off x="336" y="3644"/>
              <a:ext cx="3220" cy="375"/>
            </a:xfrm>
            <a:prstGeom prst="rect">
              <a:avLst/>
            </a:prstGeom>
            <a:grpFill/>
            <a:ln w="2857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marL="806450" indent="-806450">
                <a:lnSpc>
                  <a:spcPct val="90000"/>
                </a:lnSpc>
              </a:pPr>
              <a:r>
                <a:rPr lang="en-US" dirty="0"/>
                <a:t>Class </a:t>
              </a:r>
              <a:r>
                <a:rPr lang="en-US" dirty="0" smtClean="0"/>
                <a:t>5</a:t>
              </a:r>
              <a:r>
                <a:rPr lang="en-US" b="1" dirty="0"/>
                <a:t>	Scripting </a:t>
              </a:r>
              <a:r>
                <a:rPr lang="en-US" b="1" dirty="0" err="1"/>
                <a:t>Weka</a:t>
              </a:r>
              <a:r>
                <a:rPr lang="en-US" b="1" dirty="0"/>
                <a:t> </a:t>
              </a:r>
              <a:r>
                <a:rPr lang="en-US" b="1" dirty="0" smtClean="0"/>
                <a:t>in Python</a:t>
              </a:r>
            </a:p>
            <a:p>
              <a:pPr marL="806450" indent="-806450">
                <a:lnSpc>
                  <a:spcPct val="90000"/>
                </a:lnSpc>
              </a:pPr>
              <a:endParaRPr lang="en-US" b="1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879976" y="2060848"/>
            <a:ext cx="982216" cy="4104456"/>
            <a:chOff x="4985740" y="2514600"/>
            <a:chExt cx="838200" cy="3434680"/>
          </a:xfrm>
        </p:grpSpPr>
        <p:sp>
          <p:nvSpPr>
            <p:cNvPr id="24" name="Freeform 32"/>
            <p:cNvSpPr>
              <a:spLocks/>
            </p:cNvSpPr>
            <p:nvPr/>
          </p:nvSpPr>
          <p:spPr bwMode="auto">
            <a:xfrm flipV="1">
              <a:off x="4985740" y="2514600"/>
              <a:ext cx="838200" cy="22860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5" name="Freeform 33"/>
            <p:cNvSpPr>
              <a:spLocks/>
            </p:cNvSpPr>
            <p:nvPr/>
          </p:nvSpPr>
          <p:spPr bwMode="auto">
            <a:xfrm flipV="1">
              <a:off x="4985740" y="3200400"/>
              <a:ext cx="838200" cy="167640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6" name="Freeform 34"/>
            <p:cNvSpPr>
              <a:spLocks/>
            </p:cNvSpPr>
            <p:nvPr/>
          </p:nvSpPr>
          <p:spPr bwMode="auto">
            <a:xfrm flipV="1">
              <a:off x="4985740" y="3933056"/>
              <a:ext cx="822228" cy="101994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7" name="Freeform 35"/>
            <p:cNvSpPr>
              <a:spLocks/>
            </p:cNvSpPr>
            <p:nvPr/>
          </p:nvSpPr>
          <p:spPr bwMode="auto">
            <a:xfrm flipV="1">
              <a:off x="4985740" y="4653136"/>
              <a:ext cx="822228" cy="376064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8" name="Freeform 36"/>
            <p:cNvSpPr>
              <a:spLocks/>
            </p:cNvSpPr>
            <p:nvPr/>
          </p:nvSpPr>
          <p:spPr bwMode="auto">
            <a:xfrm>
              <a:off x="4985740" y="5105400"/>
              <a:ext cx="822228" cy="195808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29" name="Freeform 37"/>
            <p:cNvSpPr>
              <a:spLocks/>
            </p:cNvSpPr>
            <p:nvPr/>
          </p:nvSpPr>
          <p:spPr bwMode="auto">
            <a:xfrm>
              <a:off x="4985740" y="5181600"/>
              <a:ext cx="822228" cy="767680"/>
            </a:xfrm>
            <a:custGeom>
              <a:avLst/>
              <a:gdLst>
                <a:gd name="T0" fmla="*/ 0 w 480"/>
                <a:gd name="T1" fmla="*/ 0 h 288"/>
                <a:gd name="T2" fmla="*/ 240 w 480"/>
                <a:gd name="T3" fmla="*/ 192 h 288"/>
                <a:gd name="T4" fmla="*/ 480 w 480"/>
                <a:gd name="T5" fmla="*/ 288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80" h="288">
                  <a:moveTo>
                    <a:pt x="0" y="0"/>
                  </a:moveTo>
                  <a:cubicBezTo>
                    <a:pt x="80" y="72"/>
                    <a:pt x="160" y="144"/>
                    <a:pt x="240" y="192"/>
                  </a:cubicBezTo>
                  <a:cubicBezTo>
                    <a:pt x="320" y="240"/>
                    <a:pt x="400" y="264"/>
                    <a:pt x="480" y="288"/>
                  </a:cubicBezTo>
                </a:path>
              </a:pathLst>
            </a:custGeom>
            <a:noFill/>
            <a:ln w="28575">
              <a:solidFill>
                <a:schemeClr val="tx1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</p:grpSp>
      <p:sp>
        <p:nvSpPr>
          <p:cNvPr id="3" name="Rectangle 1033"/>
          <p:cNvSpPr>
            <a:spLocks noChangeArrowheads="1"/>
          </p:cNvSpPr>
          <p:nvPr/>
        </p:nvSpPr>
        <p:spPr bwMode="auto">
          <a:xfrm>
            <a:off x="6816080" y="1917700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.1 </a:t>
            </a:r>
            <a:r>
              <a:rPr lang="en-US" b="1" dirty="0" smtClean="0"/>
              <a:t>What is distributed </a:t>
            </a:r>
            <a:r>
              <a:rPr lang="en-US" b="1" dirty="0" err="1" smtClean="0"/>
              <a:t>Weka</a:t>
            </a:r>
            <a:r>
              <a:rPr lang="en-US" b="1" dirty="0" smtClean="0"/>
              <a:t>?</a:t>
            </a:r>
            <a:endParaRPr lang="en-US" sz="1800" b="1" dirty="0"/>
          </a:p>
        </p:txBody>
      </p:sp>
      <p:sp>
        <p:nvSpPr>
          <p:cNvPr id="4" name="Rectangle 1034"/>
          <p:cNvSpPr>
            <a:spLocks noChangeArrowheads="1"/>
          </p:cNvSpPr>
          <p:nvPr/>
        </p:nvSpPr>
        <p:spPr bwMode="auto">
          <a:xfrm>
            <a:off x="6816080" y="2771055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.2 </a:t>
            </a:r>
            <a:r>
              <a:rPr lang="en-US" b="1" dirty="0" smtClean="0"/>
              <a:t>Installing with Apache Spark</a:t>
            </a:r>
            <a:endParaRPr lang="en-US" sz="1800" b="1" dirty="0"/>
          </a:p>
        </p:txBody>
      </p:sp>
      <p:sp>
        <p:nvSpPr>
          <p:cNvPr id="5" name="Rectangle 1035"/>
          <p:cNvSpPr>
            <a:spLocks noChangeArrowheads="1"/>
          </p:cNvSpPr>
          <p:nvPr/>
        </p:nvSpPr>
        <p:spPr bwMode="auto">
          <a:xfrm>
            <a:off x="6816080" y="3605063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1065213" indent="-10652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.3 </a:t>
            </a:r>
            <a:r>
              <a:rPr lang="en-US" b="1" dirty="0" smtClean="0"/>
              <a:t>Knowledge Flow templates I</a:t>
            </a:r>
            <a:endParaRPr lang="en-US" sz="1800" b="1" dirty="0"/>
          </a:p>
        </p:txBody>
      </p:sp>
      <p:sp>
        <p:nvSpPr>
          <p:cNvPr id="6" name="Rectangle 1036"/>
          <p:cNvSpPr>
            <a:spLocks noChangeArrowheads="1"/>
          </p:cNvSpPr>
          <p:nvPr/>
        </p:nvSpPr>
        <p:spPr bwMode="auto">
          <a:xfrm>
            <a:off x="6816080" y="4439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.4 </a:t>
            </a:r>
            <a:r>
              <a:rPr lang="en-US" b="1" dirty="0"/>
              <a:t>Knowledge </a:t>
            </a:r>
            <a:r>
              <a:rPr lang="en-US" b="1"/>
              <a:t>Flow </a:t>
            </a:r>
            <a:r>
              <a:rPr lang="en-US" b="1" smtClean="0"/>
              <a:t>templates II</a:t>
            </a:r>
            <a:endParaRPr lang="en-US" sz="1800" b="1" dirty="0"/>
          </a:p>
        </p:txBody>
      </p:sp>
      <p:sp>
        <p:nvSpPr>
          <p:cNvPr id="7" name="Rectangle 1037"/>
          <p:cNvSpPr>
            <a:spLocks noChangeArrowheads="1"/>
          </p:cNvSpPr>
          <p:nvPr/>
        </p:nvSpPr>
        <p:spPr bwMode="auto">
          <a:xfrm>
            <a:off x="6816080" y="5201071"/>
            <a:ext cx="4115271" cy="346249"/>
          </a:xfrm>
          <a:prstGeom prst="rect">
            <a:avLst/>
          </a:prstGeom>
          <a:solidFill>
            <a:srgbClr val="00FFFF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</a:pPr>
            <a:r>
              <a:rPr lang="en-US" sz="1800" b="1" dirty="0"/>
              <a:t>Lesson </a:t>
            </a:r>
            <a:r>
              <a:rPr lang="en-US" b="1" dirty="0"/>
              <a:t>4</a:t>
            </a:r>
            <a:r>
              <a:rPr lang="en-US" sz="1800" b="1" dirty="0" smtClean="0"/>
              <a:t>.5 </a:t>
            </a:r>
            <a:r>
              <a:rPr lang="en-US" b="1" dirty="0" smtClean="0"/>
              <a:t>Moving to a cluster</a:t>
            </a:r>
            <a:endParaRPr lang="en-US" sz="1800" b="1" dirty="0"/>
          </a:p>
        </p:txBody>
      </p:sp>
      <p:sp>
        <p:nvSpPr>
          <p:cNvPr id="8" name="Rectangle 1038"/>
          <p:cNvSpPr>
            <a:spLocks noChangeArrowheads="1"/>
          </p:cNvSpPr>
          <p:nvPr/>
        </p:nvSpPr>
        <p:spPr bwMode="auto">
          <a:xfrm>
            <a:off x="6816080" y="5963071"/>
            <a:ext cx="4115271" cy="595548"/>
          </a:xfrm>
          <a:prstGeom prst="rect">
            <a:avLst/>
          </a:prstGeom>
          <a:solidFill>
            <a:srgbClr val="FFFF00"/>
          </a:solidFill>
          <a:ln w="28575">
            <a:solidFill>
              <a:schemeClr val="tx1"/>
            </a:solidFill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481013" indent="-481013" eaLnBrk="1" hangingPunct="1">
              <a:lnSpc>
                <a:spcPct val="90000"/>
              </a:lnSpc>
              <a:tabLst>
                <a:tab pos="1085850" algn="l"/>
              </a:tabLst>
            </a:pPr>
            <a:r>
              <a:rPr lang="en-US" sz="1800" b="1" dirty="0"/>
              <a:t>Lesson </a:t>
            </a:r>
            <a:r>
              <a:rPr lang="en-US" b="1" dirty="0" smtClean="0"/>
              <a:t>4</a:t>
            </a:r>
            <a:r>
              <a:rPr lang="en-US" sz="1800" b="1" dirty="0" smtClean="0"/>
              <a:t>.6	</a:t>
            </a:r>
            <a:r>
              <a:rPr lang="en-US" b="1" dirty="0" smtClean="0"/>
              <a:t>Application: Image 	Classification</a:t>
            </a:r>
            <a:endParaRPr lang="en-US" sz="1800" b="1" dirty="0"/>
          </a:p>
        </p:txBody>
      </p:sp>
    </p:spTree>
    <p:extLst>
      <p:ext uri="{BB962C8B-B14F-4D97-AF65-F5344CB8AC3E}">
        <p14:creationId xmlns:p14="http://schemas.microsoft.com/office/powerpoint/2010/main" val="3648218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 smtClean="0"/>
              <a:t>Image features </a:t>
            </a:r>
            <a:r>
              <a:rPr lang="en-US" dirty="0" smtClean="0"/>
              <a:t>are a way of describing an image using numbers</a:t>
            </a:r>
          </a:p>
          <a:p>
            <a:r>
              <a:rPr lang="en-US" dirty="0" smtClean="0"/>
              <a:t>For example:</a:t>
            </a:r>
          </a:p>
          <a:p>
            <a:pPr lvl="1"/>
            <a:r>
              <a:rPr lang="en-US" dirty="0" smtClean="0"/>
              <a:t>How bright is the image </a:t>
            </a:r>
            <a:r>
              <a:rPr lang="en-US" i="0" dirty="0" smtClean="0"/>
              <a:t>(f</a:t>
            </a:r>
            <a:r>
              <a:rPr lang="en-US" i="0" baseline="-25000" dirty="0" smtClean="0"/>
              <a:t>1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yellow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2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much green is in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3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symmetrical is the image</a:t>
            </a:r>
            <a:r>
              <a:rPr lang="en-US" dirty="0"/>
              <a:t> </a:t>
            </a:r>
            <a:r>
              <a:rPr lang="en-US" i="0" dirty="0"/>
              <a:t>(</a:t>
            </a:r>
            <a:r>
              <a:rPr lang="en-US" i="0" dirty="0" smtClean="0"/>
              <a:t>f</a:t>
            </a:r>
            <a:r>
              <a:rPr lang="en-US" i="0" baseline="-25000" dirty="0" smtClean="0"/>
              <a:t>4</a:t>
            </a:r>
            <a:r>
              <a:rPr lang="en-US" i="0" dirty="0" smtClean="0"/>
              <a:t>)</a:t>
            </a:r>
            <a:r>
              <a:rPr lang="en-US" dirty="0" smtClean="0"/>
              <a:t>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392" y="4653136"/>
            <a:ext cx="2423253" cy="18174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0056" y="2132856"/>
            <a:ext cx="1800200" cy="4233005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408172"/>
              </p:ext>
            </p:extLst>
          </p:nvPr>
        </p:nvGraphicFramePr>
        <p:xfrm>
          <a:off x="3287688" y="4581128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100%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3721218"/>
              </p:ext>
            </p:extLst>
          </p:nvPr>
        </p:nvGraphicFramePr>
        <p:xfrm>
          <a:off x="8688288" y="2132856"/>
          <a:ext cx="1512168" cy="194421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56084"/>
                <a:gridCol w="756084"/>
              </a:tblGrid>
              <a:tr h="486054">
                <a:tc>
                  <a:txBody>
                    <a:bodyPr/>
                    <a:lstStyle/>
                    <a:p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1</a:t>
                      </a:r>
                      <a:endParaRPr lang="en-US" baseline="-25000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2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3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65%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8605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f</a:t>
                      </a:r>
                      <a:r>
                        <a:rPr lang="en-US" baseline="-25000" dirty="0" smtClean="0"/>
                        <a:t>4</a:t>
                      </a:r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50%</a:t>
                      </a:r>
                      <a:endParaRPr lang="en-US" dirty="0"/>
                    </a:p>
                  </a:txBody>
                  <a:tcPr anchor="ctr" anchorCtr="1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54463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1504" y="1484784"/>
            <a:ext cx="4968552" cy="4392488"/>
          </a:xfrm>
          <a:prstGeom prst="rect">
            <a:avLst/>
          </a:prstGeom>
        </p:spPr>
        <p:txBody>
          <a:bodyPr/>
          <a:lstStyle/>
          <a:p>
            <a:r>
              <a:rPr lang="en-US" b="1" dirty="0" smtClean="0"/>
              <a:t>Image filters </a:t>
            </a:r>
            <a:r>
              <a:rPr lang="en-US" dirty="0" smtClean="0"/>
              <a:t>extract the same features for a set of images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91344" y="2636912"/>
            <a:ext cx="4824536" cy="4032448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rm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owl004.jpg,OWL</a:t>
            </a:r>
            <a:endParaRPr lang="en-US" sz="1500" dirty="0" smtClean="0">
              <a:latin typeface="Courier New"/>
            </a:endParaRPr>
          </a:p>
        </p:txBody>
      </p:sp>
      <p:sp>
        <p:nvSpPr>
          <p:cNvPr id="15" name="Content Placeholder 2"/>
          <p:cNvSpPr txBox="1">
            <a:spLocks/>
          </p:cNvSpPr>
          <p:nvPr/>
        </p:nvSpPr>
        <p:spPr>
          <a:xfrm>
            <a:off x="6600056" y="836712"/>
            <a:ext cx="4483000" cy="5256584"/>
          </a:xfrm>
          <a:prstGeom prst="snip1Rect">
            <a:avLst/>
          </a:prstGeom>
          <a:solidFill>
            <a:srgbClr val="CCFFCC"/>
          </a:solidFill>
        </p:spPr>
        <p:txBody>
          <a:bodyPr vert="horz" lIns="91440" tIns="45720" rIns="91440" bIns="45720" rtlCol="0">
            <a:noAutofit/>
          </a:bodyPr>
          <a:lstStyle>
            <a:lvl1pPr marL="482400" indent="-482400" algn="l" defTabSz="914400" rtl="0" eaLnBrk="1" latinLnBrk="0" hangingPunct="1">
              <a:spcBef>
                <a:spcPts val="480"/>
              </a:spcBef>
              <a:buFont typeface="Wingdings" panose="05000000000000000000" pitchFamily="2" charset="2"/>
              <a:buChar char="v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95350" indent="-352425" algn="l" defTabSz="914400" rtl="0" eaLnBrk="1" latinLnBrk="0" hangingPunct="1">
              <a:spcBef>
                <a:spcPts val="480"/>
              </a:spcBef>
              <a:buFont typeface="Calibri" panose="020F0502020204030204" pitchFamily="34" charset="0"/>
              <a:buChar char="–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790700" indent="-352425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100" indent="-238125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Char char="§"/>
              <a:defRPr sz="1800" i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Wingdings" panose="05000000000000000000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dirty="0">
                <a:latin typeface="Courier New"/>
              </a:rPr>
              <a:t>@relation </a:t>
            </a:r>
            <a:r>
              <a:rPr lang="en-US" sz="1500" dirty="0" err="1">
                <a:latin typeface="Courier New"/>
              </a:rPr>
              <a:t>butterfly_vs_owl</a:t>
            </a: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filename string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f1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f2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f3 numeric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@attribute class {BUTTERFLY,OWL}</a:t>
            </a:r>
          </a:p>
          <a:p>
            <a:pPr marL="0" indent="0">
              <a:buNone/>
            </a:pPr>
            <a:endParaRPr lang="en-US" sz="1500" dirty="0">
              <a:latin typeface="Courier New"/>
            </a:endParaRP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@data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mno001.jpg,3,7,0,BUTTERFLY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mno002.jpg,1,2,0,BUTTERFLY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mno003.jpg,3,4,0,BUTTERFLY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mno004.jpg,6,3,0,BUTTERFLY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owl001.jpg,3,5,0,OWL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owl002.jpg,7,3,0,OWL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owl003.jpg,3,5,0,OWL</a:t>
            </a:r>
          </a:p>
          <a:p>
            <a:pPr marL="0" indent="0">
              <a:buNone/>
            </a:pPr>
            <a:r>
              <a:rPr lang="en-US" sz="1500" dirty="0">
                <a:latin typeface="Courier New"/>
              </a:rPr>
              <a:t>owl004.jpg,7,5,1,OWL</a:t>
            </a:r>
            <a:endParaRPr lang="en-US" sz="1500" dirty="0" smtClean="0">
              <a:latin typeface="Courier New"/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3879794587"/>
              </p:ext>
            </p:extLst>
          </p:nvPr>
        </p:nvGraphicFramePr>
        <p:xfrm>
          <a:off x="3766717" y="3467101"/>
          <a:ext cx="2955776" cy="20710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/>
          <p:cNvSpPr/>
          <p:nvPr/>
        </p:nvSpPr>
        <p:spPr>
          <a:xfrm>
            <a:off x="6600056" y="1772816"/>
            <a:ext cx="2592288" cy="936104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896200" y="3573016"/>
            <a:ext cx="720080" cy="2232248"/>
          </a:xfrm>
          <a:prstGeom prst="rect">
            <a:avLst/>
          </a:prstGeom>
          <a:solidFill>
            <a:schemeClr val="accent6">
              <a:alpha val="36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735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Graphic spid="5" grpId="0">
        <p:bldAsOne/>
      </p:bldGraphic>
      <p:bldP spid="4" grpId="0" animBg="1"/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+mj-lt"/>
              <a:buAutoNum type="arabicPeriod"/>
            </a:pPr>
            <a:r>
              <a:rPr lang="en-US" dirty="0" smtClean="0"/>
              <a:t>Install </a:t>
            </a:r>
            <a:r>
              <a:rPr lang="en-US" b="1" dirty="0" err="1" smtClean="0">
                <a:latin typeface="Courier"/>
                <a:cs typeface="Courier"/>
              </a:rPr>
              <a:t>imageFilters</a:t>
            </a:r>
            <a:r>
              <a:rPr lang="en-US" dirty="0" smtClean="0"/>
              <a:t> package using the Package Manager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Create your own ARFF file or use the example at </a:t>
            </a:r>
            <a:r>
              <a:rPr lang="en-US" b="1" dirty="0" smtClean="0">
                <a:latin typeface="Courier"/>
                <a:cs typeface="Courier"/>
              </a:rPr>
              <a:t>%</a:t>
            </a:r>
            <a:r>
              <a:rPr lang="en-US" b="1" dirty="0">
                <a:latin typeface="Courier"/>
                <a:cs typeface="Courier"/>
              </a:rPr>
              <a:t>HOMEPATH</a:t>
            </a:r>
            <a:r>
              <a:rPr lang="en-US" b="1" dirty="0" smtClean="0">
                <a:latin typeface="Courier"/>
                <a:cs typeface="Courier"/>
              </a:rPr>
              <a:t>%/</a:t>
            </a:r>
            <a:r>
              <a:rPr lang="en-US" b="1" dirty="0" err="1" smtClean="0">
                <a:latin typeface="Courier"/>
                <a:cs typeface="Courier"/>
              </a:rPr>
              <a:t>wekafiles</a:t>
            </a:r>
            <a:r>
              <a:rPr lang="en-US" b="1" dirty="0" smtClean="0">
                <a:latin typeface="Courier"/>
                <a:cs typeface="Courier"/>
              </a:rPr>
              <a:t>/packages/</a:t>
            </a:r>
            <a:r>
              <a:rPr lang="en-US" b="1" dirty="0" err="1" smtClean="0">
                <a:latin typeface="Courier"/>
                <a:cs typeface="Courier"/>
              </a:rPr>
              <a:t>imageFilter</a:t>
            </a:r>
            <a:r>
              <a:rPr lang="en-US" b="1" dirty="0" smtClean="0">
                <a:latin typeface="Courier"/>
                <a:cs typeface="Courier"/>
              </a:rPr>
              <a:t>/data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Open the ARFF file in the WEKA Explorer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an image filter from </a:t>
            </a:r>
            <a:r>
              <a:rPr lang="en-US" b="1" dirty="0">
                <a:latin typeface="Courier"/>
                <a:cs typeface="Courier"/>
              </a:rPr>
              <a:t>filters/unsupervised/instance/</a:t>
            </a:r>
            <a:r>
              <a:rPr lang="en-US" b="1" dirty="0" err="1">
                <a:latin typeface="Courier"/>
                <a:cs typeface="Courier"/>
              </a:rPr>
              <a:t>imagefilters</a:t>
            </a:r>
            <a:endParaRPr lang="en-US" b="1" dirty="0">
              <a:latin typeface="Courier"/>
              <a:cs typeface="Courier"/>
            </a:endParaRPr>
          </a:p>
          <a:p>
            <a:pPr>
              <a:buFont typeface="+mj-lt"/>
              <a:buAutoNum type="arabicPeriod"/>
            </a:pPr>
            <a:r>
              <a:rPr lang="en-US" dirty="0" smtClean="0"/>
              <a:t>Set the filter’s </a:t>
            </a:r>
            <a:r>
              <a:rPr lang="en-US" b="1" dirty="0" err="1">
                <a:latin typeface="Courier"/>
                <a:cs typeface="Courier"/>
              </a:rPr>
              <a:t>imageDirectory</a:t>
            </a:r>
            <a:r>
              <a:rPr lang="en-US" dirty="0" smtClean="0"/>
              <a:t> option to the correct directory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Click the Apply button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Repeat 5-7 if you wish to apply more than one filter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(Optional) Remove the first filename attribute</a:t>
            </a:r>
          </a:p>
          <a:p>
            <a:pPr>
              <a:buFont typeface="+mj-lt"/>
              <a:buAutoNum type="arabicPeriod"/>
            </a:pPr>
            <a:r>
              <a:rPr lang="en-US" dirty="0" smtClean="0"/>
              <a:t>Select a classifier and perform some experiments</a:t>
            </a:r>
          </a:p>
        </p:txBody>
      </p:sp>
    </p:spTree>
    <p:extLst>
      <p:ext uri="{BB962C8B-B14F-4D97-AF65-F5344CB8AC3E}">
        <p14:creationId xmlns:p14="http://schemas.microsoft.com/office/powerpoint/2010/main" val="29624360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72875" indent="-342900"/>
            <a:r>
              <a:rPr lang="en-US" dirty="0" smtClean="0"/>
              <a:t>Summary</a:t>
            </a:r>
          </a:p>
          <a:p>
            <a:pPr marL="885825" lvl="1" indent="-342900"/>
            <a:r>
              <a:rPr lang="en-US" sz="2600" dirty="0" smtClean="0"/>
              <a:t>Image </a:t>
            </a:r>
            <a:r>
              <a:rPr lang="en-US" sz="2600" dirty="0"/>
              <a:t>features are mathematical properties of images</a:t>
            </a:r>
          </a:p>
          <a:p>
            <a:pPr marL="885825" lvl="1" indent="-342900"/>
            <a:r>
              <a:rPr lang="en-US" sz="2600" dirty="0"/>
              <a:t>Image filters can be applied to calculate image features for an entire dataset of images</a:t>
            </a:r>
          </a:p>
          <a:p>
            <a:pPr marL="885825" lvl="1" indent="-342900"/>
            <a:r>
              <a:rPr lang="en-US" sz="2600" dirty="0"/>
              <a:t>Different features measure different properties of the image</a:t>
            </a:r>
          </a:p>
          <a:p>
            <a:pPr marL="885825" lvl="1" indent="-342900"/>
            <a:r>
              <a:rPr lang="en-US" sz="2600" dirty="0"/>
              <a:t>Experimenting with WEKA can help you identify the best combination of image feature and classifier for your </a:t>
            </a:r>
            <a:r>
              <a:rPr lang="en-US" sz="2600" dirty="0" smtClean="0"/>
              <a:t>data</a:t>
            </a:r>
          </a:p>
          <a:p>
            <a:pPr marL="472875" indent="-342900"/>
            <a:endParaRPr lang="en-US" dirty="0"/>
          </a:p>
          <a:p>
            <a:pPr marL="472875" indent="-342900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857708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Lesson 4.6: Application: Image Classification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72875" indent="-342900"/>
            <a:r>
              <a:rPr lang="en-US" dirty="0" smtClean="0"/>
              <a:t>References</a:t>
            </a:r>
            <a:endParaRPr lang="en-US" dirty="0" smtClean="0"/>
          </a:p>
          <a:p>
            <a:pPr lvl="1"/>
            <a:r>
              <a:rPr lang="en-US" b="1" i="0" dirty="0" smtClean="0"/>
              <a:t>LIRE</a:t>
            </a:r>
            <a:r>
              <a:rPr lang="en-US" dirty="0" smtClean="0"/>
              <a:t>: Mathias </a:t>
            </a:r>
            <a:r>
              <a:rPr lang="en-US" dirty="0"/>
              <a:t>L., </a:t>
            </a:r>
            <a:r>
              <a:rPr lang="en-US" dirty="0" err="1"/>
              <a:t>Chatzichristofis</a:t>
            </a:r>
            <a:r>
              <a:rPr lang="en-US" dirty="0"/>
              <a:t> S. A</a:t>
            </a:r>
            <a:r>
              <a:rPr lang="en-US" i="0" dirty="0"/>
              <a:t>. Lire: </a:t>
            </a:r>
            <a:r>
              <a:rPr lang="en-US" i="0" dirty="0" err="1"/>
              <a:t>Lucene</a:t>
            </a:r>
            <a:r>
              <a:rPr lang="en-US" i="0" dirty="0"/>
              <a:t> Image Retrieval – An Extensible Java CBIR Library</a:t>
            </a:r>
            <a:r>
              <a:rPr lang="en-US" dirty="0"/>
              <a:t>. In Proc. of the 16th ACM International Conference on Multimedia, pp. 1085-1088, Vancouver, Canada, 2008</a:t>
            </a:r>
          </a:p>
          <a:p>
            <a:pPr lvl="1"/>
            <a:r>
              <a:rPr lang="en-US" b="1" i="0" dirty="0" smtClean="0"/>
              <a:t>MPEG7 Features</a:t>
            </a:r>
            <a:r>
              <a:rPr lang="en-US" i="0" dirty="0" smtClean="0"/>
              <a:t>: </a:t>
            </a:r>
            <a:r>
              <a:rPr lang="en-US" dirty="0" err="1" smtClean="0"/>
              <a:t>Manjunath</a:t>
            </a:r>
            <a:r>
              <a:rPr lang="en-US" dirty="0" smtClean="0"/>
              <a:t> </a:t>
            </a:r>
            <a:r>
              <a:rPr lang="en-US" dirty="0"/>
              <a:t>B., Ohm J.R., </a:t>
            </a:r>
            <a:r>
              <a:rPr lang="en-US" dirty="0" err="1"/>
              <a:t>Vasudevan</a:t>
            </a:r>
            <a:r>
              <a:rPr lang="en-US" dirty="0"/>
              <a:t> V.V., Yamada A</a:t>
            </a:r>
            <a:r>
              <a:rPr lang="en-US" i="0" dirty="0"/>
              <a:t>. Color and texture descriptors</a:t>
            </a:r>
            <a:r>
              <a:rPr lang="en-US" i="1" dirty="0"/>
              <a:t>.</a:t>
            </a:r>
            <a:r>
              <a:rPr lang="en-US" dirty="0"/>
              <a:t> IEEE trans. on Circuits and Systems for Video Technology 11,703–715, 2001 </a:t>
            </a:r>
            <a:endParaRPr lang="en-US" dirty="0" smtClean="0"/>
          </a:p>
          <a:p>
            <a:pPr lvl="1"/>
            <a:r>
              <a:rPr lang="en-US" b="1" i="0" dirty="0" smtClean="0"/>
              <a:t>Bird images</a:t>
            </a:r>
            <a:r>
              <a:rPr lang="en-US" dirty="0" smtClean="0"/>
              <a:t>: </a:t>
            </a:r>
            <a:r>
              <a:rPr lang="en-US" dirty="0" err="1" smtClean="0"/>
              <a:t>Lazebnik</a:t>
            </a:r>
            <a:r>
              <a:rPr lang="en-US" dirty="0" smtClean="0"/>
              <a:t> </a:t>
            </a:r>
            <a:r>
              <a:rPr lang="en-US" dirty="0" smtClean="0"/>
              <a:t>S., </a:t>
            </a:r>
            <a:r>
              <a:rPr lang="en-US" dirty="0" err="1"/>
              <a:t>Schmid</a:t>
            </a:r>
            <a:r>
              <a:rPr lang="en-US" dirty="0"/>
              <a:t> C</a:t>
            </a:r>
            <a:r>
              <a:rPr lang="en-US" dirty="0" smtClean="0"/>
              <a:t>., and Ponce J</a:t>
            </a:r>
            <a:r>
              <a:rPr lang="en-US" i="0" dirty="0" smtClean="0"/>
              <a:t>. </a:t>
            </a:r>
            <a:r>
              <a:rPr lang="en-US" i="0" dirty="0"/>
              <a:t>A Maximum Entropy Framework for Part-Based Texture and Object Recognition</a:t>
            </a:r>
            <a:r>
              <a:rPr lang="en-US" dirty="0"/>
              <a:t>. Proceedings of the IEEE International Conference on Computer Vision, Beijing, China, October 2005, vol. 1, pp. 832-838</a:t>
            </a:r>
            <a:endParaRPr lang="en-US" dirty="0" smtClean="0"/>
          </a:p>
          <a:p>
            <a:pPr lvl="1"/>
            <a:r>
              <a:rPr lang="en-US" b="1" i="0" dirty="0" smtClean="0"/>
              <a:t>Butterfly images</a:t>
            </a:r>
            <a:r>
              <a:rPr lang="en-US" dirty="0" smtClean="0"/>
              <a:t>: </a:t>
            </a:r>
            <a:r>
              <a:rPr lang="en-US" dirty="0" err="1" smtClean="0"/>
              <a:t>Lazebnik</a:t>
            </a:r>
            <a:r>
              <a:rPr lang="en-US" dirty="0" smtClean="0"/>
              <a:t> S., </a:t>
            </a:r>
            <a:r>
              <a:rPr lang="en-US" dirty="0" err="1" smtClean="0"/>
              <a:t>Schmid</a:t>
            </a:r>
            <a:r>
              <a:rPr lang="en-US" dirty="0" smtClean="0"/>
              <a:t> C, </a:t>
            </a:r>
            <a:r>
              <a:rPr lang="en-US" dirty="0"/>
              <a:t>and </a:t>
            </a:r>
            <a:r>
              <a:rPr lang="en-US" dirty="0" smtClean="0"/>
              <a:t>Ponce J</a:t>
            </a:r>
            <a:r>
              <a:rPr lang="en-US" i="0" dirty="0" smtClean="0"/>
              <a:t>. </a:t>
            </a:r>
            <a:r>
              <a:rPr lang="en-US" i="0" dirty="0"/>
              <a:t>Semi-Local Affine Parts for Object Recognition</a:t>
            </a:r>
            <a:r>
              <a:rPr lang="en-US" dirty="0"/>
              <a:t>. Proceedings of the British Machine Vision Conference, September 2004, vol. 2, pp. 959-968.</a:t>
            </a:r>
          </a:p>
          <a:p>
            <a:pPr marL="472875" indent="-342900"/>
            <a:endParaRPr lang="en-US" dirty="0"/>
          </a:p>
          <a:p>
            <a:pPr marL="472875" indent="-342900"/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407729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1_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C9FFBF"/>
        </a:solidFill>
        <a:ln>
          <a:solidFill>
            <a:schemeClr val="tx1"/>
          </a:solidFill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txDef>
      <a:spPr>
        <a:solidFill>
          <a:srgbClr val="C9FFBF"/>
        </a:solidFill>
        <a:ln>
          <a:solidFill>
            <a:schemeClr val="tx1"/>
          </a:solidFill>
        </a:ln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111570</TotalTime>
  <Words>774</Words>
  <Application>Microsoft Macintosh PowerPoint</Application>
  <PresentationFormat>Custom</PresentationFormat>
  <Paragraphs>100</Paragraphs>
  <Slides>6</Slides>
  <Notes>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1_Custom Design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  <vt:lpstr>Lesson 4.6: Application: Image Classification</vt:lpstr>
    </vt:vector>
  </TitlesOfParts>
  <Company>University of Waikato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mining with Weka</dc:title>
  <dc:creator>Libby Cameron</dc:creator>
  <cp:lastModifiedBy>Michael Mayo</cp:lastModifiedBy>
  <cp:revision>608</cp:revision>
  <cp:lastPrinted>2015-04-20T22:19:49Z</cp:lastPrinted>
  <dcterms:created xsi:type="dcterms:W3CDTF">2013-03-28T00:36:14Z</dcterms:created>
  <dcterms:modified xsi:type="dcterms:W3CDTF">2015-10-19T01:29:02Z</dcterms:modified>
</cp:coreProperties>
</file>